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19"/>
  </p:notesMasterIdLst>
  <p:handoutMasterIdLst>
    <p:handoutMasterId r:id="rId20"/>
  </p:handoutMasterIdLst>
  <p:sldIdLst>
    <p:sldId id="562" r:id="rId3"/>
    <p:sldId id="604" r:id="rId4"/>
    <p:sldId id="683" r:id="rId5"/>
    <p:sldId id="617" r:id="rId6"/>
    <p:sldId id="687" r:id="rId7"/>
    <p:sldId id="696" r:id="rId8"/>
    <p:sldId id="697" r:id="rId9"/>
    <p:sldId id="698" r:id="rId10"/>
    <p:sldId id="691" r:id="rId11"/>
    <p:sldId id="603" r:id="rId12"/>
    <p:sldId id="694" r:id="rId13"/>
    <p:sldId id="695" r:id="rId14"/>
    <p:sldId id="665" r:id="rId15"/>
    <p:sldId id="682" r:id="rId16"/>
    <p:sldId id="693" r:id="rId17"/>
    <p:sldId id="367" r:id="rId18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94EA"/>
    <a:srgbClr val="320FB1"/>
    <a:srgbClr val="F27120"/>
    <a:srgbClr val="139D2A"/>
    <a:srgbClr val="58BD38"/>
    <a:srgbClr val="0085CF"/>
    <a:srgbClr val="0074C5"/>
    <a:srgbClr val="FFCC00"/>
    <a:srgbClr val="1B4A75"/>
    <a:srgbClr val="6FC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3910" autoAdjust="0"/>
  </p:normalViewPr>
  <p:slideViewPr>
    <p:cSldViewPr>
      <p:cViewPr varScale="1">
        <p:scale>
          <a:sx n="92" d="100"/>
          <a:sy n="92" d="100"/>
        </p:scale>
        <p:origin x="696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16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罗马攻略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1230" y="2623011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38" y="628328"/>
            <a:ext cx="8208912" cy="430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84312"/>
            <a:ext cx="705844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94" y="484312"/>
            <a:ext cx="7876190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40262" y="1466113"/>
            <a:ext cx="19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40262" y="2270032"/>
            <a:ext cx="14718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712" y="3181141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712" y="4145845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4572794" y="844352"/>
            <a:ext cx="31756" cy="3891849"/>
          </a:xfrm>
          <a:prstGeom prst="line">
            <a:avLst/>
          </a:prstGeom>
          <a:ln w="25400">
            <a:solidFill>
              <a:srgbClr val="092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4153621" y="3771198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53621" y="2500536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153621" y="1138981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50476" y="1211632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50476" y="2573187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1" name="椭圆 20"/>
          <p:cNvSpPr/>
          <p:nvPr/>
        </p:nvSpPr>
        <p:spPr>
          <a:xfrm>
            <a:off x="4250476" y="3848612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2" name="任意多边形 21"/>
          <p:cNvSpPr/>
          <p:nvPr/>
        </p:nvSpPr>
        <p:spPr>
          <a:xfrm rot="5400000">
            <a:off x="1741678" y="-474596"/>
            <a:ext cx="749134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 rot="16200000">
            <a:off x="6509104" y="1030301"/>
            <a:ext cx="82049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4" name="任意多边形 23"/>
          <p:cNvSpPr/>
          <p:nvPr/>
        </p:nvSpPr>
        <p:spPr>
          <a:xfrm rot="5400000">
            <a:off x="1845076" y="2232409"/>
            <a:ext cx="67781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324322" y="113238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搭建集团信息化基础服务平台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5621272" y="2458039"/>
            <a:ext cx="3043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构建移动化平台</a:t>
            </a:r>
            <a:r>
              <a:rPr lang="zh-CN" altLang="en-US" dirty="0"/>
              <a:t>，展现信息化初步成果</a:t>
            </a:r>
          </a:p>
        </p:txBody>
      </p:sp>
      <p:sp>
        <p:nvSpPr>
          <p:cNvPr id="11" name="矩形 10"/>
          <p:cNvSpPr/>
          <p:nvPr/>
        </p:nvSpPr>
        <p:spPr>
          <a:xfrm>
            <a:off x="554941" y="3692002"/>
            <a:ext cx="2954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紧跟集团业务拓展，持续优化业务范围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958" y="628328"/>
            <a:ext cx="4193875" cy="437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3833" y="628328"/>
            <a:ext cx="4541449" cy="436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050" y="628328"/>
            <a:ext cx="8729231" cy="440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980" y="1039928"/>
            <a:ext cx="7924262" cy="404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92226" y="1917824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18</a:t>
            </a:r>
            <a:r>
              <a:rPr lang="zh-CN" altLang="zh-CN" sz="1400" dirty="0" smtClean="0">
                <a:solidFill>
                  <a:srgbClr val="FF0000"/>
                </a:solidFill>
              </a:rPr>
              <a:t>台拣选小车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85899" y="2287156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700586" y="2287156"/>
            <a:ext cx="792088" cy="35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43506" y="3004190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40</a:t>
            </a:r>
            <a:r>
              <a:rPr lang="zh-CN" altLang="en-US" sz="1400" dirty="0" smtClean="0">
                <a:solidFill>
                  <a:srgbClr val="FF0000"/>
                </a:solidFill>
              </a:rPr>
              <a:t>台自动小车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137179" y="3373522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451866" y="3326450"/>
            <a:ext cx="1400848" cy="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392416" y="4012704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12</a:t>
            </a:r>
            <a:r>
              <a:rPr lang="zh-CN" altLang="zh-CN" sz="1400" dirty="0" smtClean="0">
                <a:solidFill>
                  <a:srgbClr val="FF0000"/>
                </a:solidFill>
              </a:rPr>
              <a:t>台</a:t>
            </a:r>
            <a:r>
              <a:rPr lang="zh-CN" altLang="en-US" sz="1400" dirty="0" smtClean="0">
                <a:solidFill>
                  <a:srgbClr val="FF0000"/>
                </a:solidFill>
              </a:rPr>
              <a:t>大型堆垛机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410699" y="4310028"/>
            <a:ext cx="139793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7173010" y="3508649"/>
            <a:ext cx="237689" cy="801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185743" y="12764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15600</a:t>
            </a:r>
            <a:r>
              <a:rPr lang="zh-CN" altLang="zh-CN" dirty="0">
                <a:solidFill>
                  <a:srgbClr val="FFFF00"/>
                </a:solidFill>
              </a:rPr>
              <a:t>个托盘货位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788254" y="181510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14800</a:t>
            </a:r>
            <a:r>
              <a:rPr lang="zh-CN" altLang="zh-CN" dirty="0">
                <a:solidFill>
                  <a:srgbClr val="FFFF00"/>
                </a:solidFill>
              </a:rPr>
              <a:t>个箱式货位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245009" y="3373522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8640</a:t>
            </a:r>
            <a:r>
              <a:rPr lang="zh-CN" altLang="zh-CN" dirty="0">
                <a:solidFill>
                  <a:srgbClr val="FFFF00"/>
                </a:solidFill>
              </a:rPr>
              <a:t>个缓存货位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92674" y="2622138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36000</a:t>
            </a:r>
            <a:r>
              <a:rPr lang="zh-CN" altLang="en-US" dirty="0" smtClean="0">
                <a:solidFill>
                  <a:srgbClr val="FFFF00"/>
                </a:solidFill>
              </a:rPr>
              <a:t>个</a:t>
            </a:r>
            <a:r>
              <a:rPr lang="en-US" altLang="zh-CN" dirty="0" smtClean="0">
                <a:solidFill>
                  <a:srgbClr val="FFFF00"/>
                </a:solidFill>
              </a:rPr>
              <a:t>DPS</a:t>
            </a:r>
            <a:r>
              <a:rPr lang="zh-CN" altLang="en-US" dirty="0" smtClean="0">
                <a:solidFill>
                  <a:srgbClr val="FFFF00"/>
                </a:solidFill>
              </a:rPr>
              <a:t>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252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743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64462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8436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2892686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12354" y="2212504"/>
            <a:ext cx="63367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477044" y="1769684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7684" y="2486888"/>
            <a:ext cx="6957354" cy="6617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7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楷体" panose="02010609060101010101" pitchFamily="49" charset="-122"/>
              </a:rPr>
              <a:t>宝剑锋从磨砺</a:t>
            </a:r>
            <a:r>
              <a:rPr lang="zh-CN" altLang="en-US" sz="37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楷体" panose="02010609060101010101" pitchFamily="49" charset="-122"/>
              </a:rPr>
              <a:t>出 梅花香自苦寒来</a:t>
            </a:r>
            <a:endParaRPr lang="zh-CN" altLang="en-US" sz="37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452492" y="1357911"/>
            <a:ext cx="0" cy="446692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100" name="image5.pdf"/>
          <p:cNvPicPr/>
          <p:nvPr/>
        </p:nvPicPr>
        <p:blipFill>
          <a:blip r:embed="rId2" cstate="print">
            <a:extLst/>
          </a:blip>
          <a:srcRect r="27611"/>
          <a:stretch>
            <a:fillRect/>
          </a:stretch>
        </p:blipFill>
        <p:spPr>
          <a:xfrm>
            <a:off x="466270" y="833695"/>
            <a:ext cx="4371838" cy="347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87019" y="275049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96969" y="321272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15692" y="3055065"/>
            <a:ext cx="269975" cy="438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306484" y="973562"/>
            <a:ext cx="3828696" cy="438768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494893" y="1027516"/>
            <a:ext cx="1109535" cy="33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cap="all" spc="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1900" spc="188" dirty="0" smtClean="0"/>
              <a:t>系统项目</a:t>
            </a:r>
            <a:endParaRPr sz="1900" spc="188" dirty="0"/>
          </a:p>
        </p:txBody>
      </p:sp>
      <p:sp>
        <p:nvSpPr>
          <p:cNvPr id="110" name="Shape 110"/>
          <p:cNvSpPr/>
          <p:nvPr/>
        </p:nvSpPr>
        <p:spPr>
          <a:xfrm>
            <a:off x="5317504" y="1804602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316772" y="2565442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316772" y="3384900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95680" y="1805533"/>
            <a:ext cx="11221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1</a:t>
            </a:r>
          </a:p>
        </p:txBody>
      </p:sp>
      <p:sp>
        <p:nvSpPr>
          <p:cNvPr id="116" name="Shape 116"/>
          <p:cNvSpPr/>
          <p:nvPr/>
        </p:nvSpPr>
        <p:spPr>
          <a:xfrm>
            <a:off x="5373238" y="2569085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370432" y="3391255"/>
            <a:ext cx="14106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627285" y="2513426"/>
            <a:ext cx="3414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科渝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进入试运行阶段，准备上线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627285" y="1768621"/>
            <a:ext cx="34144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贵州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上线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5635495" y="3418160"/>
            <a:ext cx="3414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昆明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进入集成测试，准备上线</a:t>
            </a:r>
            <a:endParaRPr lang="zh-CN" altLang="en-US" sz="1600" dirty="0"/>
          </a:p>
        </p:txBody>
      </p:sp>
      <p:sp>
        <p:nvSpPr>
          <p:cNvPr id="20" name="Shape 99"/>
          <p:cNvSpPr/>
          <p:nvPr/>
        </p:nvSpPr>
        <p:spPr>
          <a:xfrm flipH="1">
            <a:off x="5452491" y="2071193"/>
            <a:ext cx="1" cy="490605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22" name="Shape 99"/>
          <p:cNvSpPr/>
          <p:nvPr/>
        </p:nvSpPr>
        <p:spPr>
          <a:xfrm flipH="1">
            <a:off x="5440564" y="2835726"/>
            <a:ext cx="1" cy="54437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1096"/>
              <a:gd name="connsiteX1" fmla="*/ 10000 w 10000"/>
              <a:gd name="connsiteY1" fmla="*/ 11096 h 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1096">
                <a:moveTo>
                  <a:pt x="0" y="0"/>
                </a:moveTo>
                <a:cubicBezTo>
                  <a:pt x="3333" y="3333"/>
                  <a:pt x="6667" y="7763"/>
                  <a:pt x="10000" y="11096"/>
                </a:cubicBezTo>
              </a:path>
            </a:pathLst>
          </a:cu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2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286528" y="2619005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124522" y="2180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81423" y="267788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567827" y="2170246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775233" y="269873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60426" y="162446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961574" y="171851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195761" y="196085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989962" y="1549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699923" y="214006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562372" y="2979392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304702" y="339820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060773" y="3799001"/>
            <a:ext cx="269975" cy="438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  <p:bldP spid="2" grpId="0"/>
      <p:bldP spid="18" grpId="0"/>
      <p:bldP spid="19" grpId="0"/>
      <p:bldP spid="20" grpId="0" animBg="1"/>
      <p:bldP spid="22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16037</TotalTime>
  <Pages>0</Pages>
  <Words>305</Words>
  <Characters>0</Characters>
  <Application>Microsoft Office PowerPoint</Application>
  <DocSecurity>0</DocSecurity>
  <PresentationFormat>自定义</PresentationFormat>
  <Lines>0</Lines>
  <Paragraphs>68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仿宋</vt:lpstr>
      <vt:lpstr>楷体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541</cp:revision>
  <cp:lastPrinted>2015-12-21T09:40:25Z</cp:lastPrinted>
  <dcterms:created xsi:type="dcterms:W3CDTF">2016-06-01T14:07:47Z</dcterms:created>
  <dcterms:modified xsi:type="dcterms:W3CDTF">2016-12-22T09:52:23Z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